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60" r:id="rId5"/>
    <p:sldId id="296" r:id="rId6"/>
    <p:sldId id="292" r:id="rId7"/>
    <p:sldId id="300" r:id="rId8"/>
    <p:sldId id="264" r:id="rId9"/>
    <p:sldId id="297" r:id="rId10"/>
    <p:sldId id="294" r:id="rId11"/>
    <p:sldId id="301" r:id="rId12"/>
    <p:sldId id="25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716557"/>
    <a:srgbClr val="FBA93D"/>
    <a:srgbClr val="83A83F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30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s-ES_tradnl" sz="3600" b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Evaluación</a:t>
            </a:r>
            <a:r>
              <a:rPr lang="en-US" sz="3600" b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 Calidad</a:t>
            </a:r>
          </a:p>
        </p:txBody>
      </p:sp>
      <p:pic>
        <p:nvPicPr>
          <p:cNvPr id="29" name="Picture 28" descr="Man raising thumbs up">
            <a:extLst>
              <a:ext uri="{FF2B5EF4-FFF2-40B4-BE49-F238E27FC236}">
                <a16:creationId xmlns:a16="http://schemas.microsoft.com/office/drawing/2014/main" id="{C7200F9B-D193-6980-2E4B-A49E74ACD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9762" r="1397" b="12026"/>
          <a:stretch/>
        </p:blipFill>
        <p:spPr>
          <a:xfrm>
            <a:off x="0" y="2273643"/>
            <a:ext cx="9144000" cy="43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60969E-BF27-D054-548C-DF0C4430F9E7}"/>
              </a:ext>
            </a:extLst>
          </p:cNvPr>
          <p:cNvSpPr txBox="1"/>
          <p:nvPr/>
        </p:nvSpPr>
        <p:spPr>
          <a:xfrm>
            <a:off x="3684239" y="1927321"/>
            <a:ext cx="2130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95659"/>
                </a:solidFill>
              </a:rPr>
              <a:t>La </a:t>
            </a:r>
            <a:r>
              <a:rPr lang="en-US" sz="4000" b="1" dirty="0" err="1">
                <a:solidFill>
                  <a:srgbClr val="B95659"/>
                </a:solidFill>
              </a:rPr>
              <a:t>Guía</a:t>
            </a:r>
            <a:endParaRPr lang="en-US" sz="4000" b="1" dirty="0">
              <a:solidFill>
                <a:srgbClr val="B9565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07606-F5A4-8C6F-80C5-E2507B235428}"/>
              </a:ext>
            </a:extLst>
          </p:cNvPr>
          <p:cNvSpPr txBox="1"/>
          <p:nvPr/>
        </p:nvSpPr>
        <p:spPr>
          <a:xfrm>
            <a:off x="3123164" y="2594849"/>
            <a:ext cx="3252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B95659"/>
                </a:solidFill>
              </a:rPr>
              <a:t>para</a:t>
            </a:r>
          </a:p>
          <a:p>
            <a:pPr algn="ctr"/>
            <a:r>
              <a:rPr lang="en-US" sz="4000" b="1" dirty="0" err="1">
                <a:solidFill>
                  <a:srgbClr val="B95659"/>
                </a:solidFill>
              </a:rPr>
              <a:t>Evaluación</a:t>
            </a:r>
            <a:endParaRPr lang="en-US" sz="4000" b="1" dirty="0">
              <a:solidFill>
                <a:srgbClr val="B9565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508CB-9CA8-7869-C99D-65F8DAC6FD9E}"/>
              </a:ext>
            </a:extLst>
          </p:cNvPr>
          <p:cNvSpPr txBox="1"/>
          <p:nvPr/>
        </p:nvSpPr>
        <p:spPr>
          <a:xfrm>
            <a:off x="3452164" y="3874441"/>
            <a:ext cx="25949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B95659"/>
                </a:solidFill>
              </a:rPr>
              <a:t>de</a:t>
            </a:r>
          </a:p>
          <a:p>
            <a:pPr algn="ctr"/>
            <a:r>
              <a:rPr lang="en-US" sz="4000" b="1" dirty="0">
                <a:solidFill>
                  <a:srgbClr val="B95659"/>
                </a:solidFill>
              </a:rPr>
              <a:t>Calidad</a:t>
            </a:r>
          </a:p>
        </p:txBody>
      </p:sp>
      <p:pic>
        <p:nvPicPr>
          <p:cNvPr id="8" name="Graphic 7" descr="Clipboard outline">
            <a:extLst>
              <a:ext uri="{FF2B5EF4-FFF2-40B4-BE49-F238E27FC236}">
                <a16:creationId xmlns:a16="http://schemas.microsoft.com/office/drawing/2014/main" id="{2B680EDD-44E6-6683-8BEC-DF9F3465F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3366" y="-86497"/>
            <a:ext cx="6252519" cy="62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listo</a:t>
            </a:r>
            <a:r>
              <a:rPr lang="en-US" dirty="0"/>
              <a:t> para </a:t>
            </a:r>
            <a:r>
              <a:rPr lang="en-US" dirty="0" err="1"/>
              <a:t>usarse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440414" y="1978879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678335" y="1978879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210056" y="1834029"/>
            <a:ext cx="2572652" cy="71423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Keyword</a:t>
            </a:r>
            <a:b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29" name="Picture 28" descr="Text, letter&#10;&#10;Description automatically generated">
            <a:extLst>
              <a:ext uri="{FF2B5EF4-FFF2-40B4-BE49-F238E27FC236}">
                <a16:creationId xmlns:a16="http://schemas.microsoft.com/office/drawing/2014/main" id="{34A9DCF4-04A6-BFB9-FBEE-EB4906B1F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61" y="1432068"/>
            <a:ext cx="3690589" cy="2229731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652EDF-4411-1BB7-CF12-953857E2CA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138071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17D1E7-9279-E2A5-9F40-81C965BC94A6}"/>
              </a:ext>
            </a:extLst>
          </p:cNvPr>
          <p:cNvSpPr txBox="1"/>
          <p:nvPr/>
        </p:nvSpPr>
        <p:spPr>
          <a:xfrm>
            <a:off x="628650" y="5903221"/>
            <a:ext cx="267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</a:t>
            </a:r>
            <a:r>
              <a:rPr lang="en-US" sz="2400" b="1" dirty="0" err="1"/>
              <a:t>Iglesia</a:t>
            </a:r>
            <a:r>
              <a:rPr lang="en-US" sz="2400" b="1" dirty="0"/>
              <a:t> local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DDC4ECF-F35D-C3F9-A186-A9EB2EF15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37" y="1676629"/>
            <a:ext cx="1855810" cy="1752371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283DEB-0C48-0AA9-0FF8-8670EBD6B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39" y="4327455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F33F49-1316-1E62-8516-E4411A463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55" y="4891473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DA5F3C-8FC6-49DA-7083-BC4BF1A3293A}"/>
              </a:ext>
            </a:extLst>
          </p:cNvPr>
          <p:cNvSpPr txBox="1"/>
          <p:nvPr/>
        </p:nvSpPr>
        <p:spPr>
          <a:xfrm>
            <a:off x="4572000" y="4452305"/>
            <a:ext cx="146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Calidad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A7A68-AEE4-2088-5A40-ABF18F6BAD0C}"/>
              </a:ext>
            </a:extLst>
          </p:cNvPr>
          <p:cNvSpPr txBox="1"/>
          <p:nvPr/>
        </p:nvSpPr>
        <p:spPr>
          <a:xfrm>
            <a:off x="4572000" y="5086159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Naturalidad</a:t>
            </a:r>
            <a:endParaRPr lang="en-US" b="1" dirty="0"/>
          </a:p>
        </p:txBody>
      </p:sp>
      <p:pic>
        <p:nvPicPr>
          <p:cNvPr id="40" name="Graphic 39" descr="Checklist outline">
            <a:extLst>
              <a:ext uri="{FF2B5EF4-FFF2-40B4-BE49-F238E27FC236}">
                <a16:creationId xmlns:a16="http://schemas.microsoft.com/office/drawing/2014/main" id="{00349704-1FE9-8F41-9681-DD49C4987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4861" y="3719663"/>
            <a:ext cx="1975384" cy="19753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4BEBC4-EB2D-8794-7A09-C53A1507B6B1}"/>
              </a:ext>
            </a:extLst>
          </p:cNvPr>
          <p:cNvSpPr txBox="1"/>
          <p:nvPr/>
        </p:nvSpPr>
        <p:spPr>
          <a:xfrm>
            <a:off x="6586849" y="5657000"/>
            <a:ext cx="183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Estándar</a:t>
            </a:r>
            <a:endParaRPr lang="en-US" sz="2000" b="1" dirty="0"/>
          </a:p>
        </p:txBody>
      </p:sp>
      <p:pic>
        <p:nvPicPr>
          <p:cNvPr id="4" name="Graphic 3" descr="Office worker male with solid fill">
            <a:extLst>
              <a:ext uri="{FF2B5EF4-FFF2-40B4-BE49-F238E27FC236}">
                <a16:creationId xmlns:a16="http://schemas.microsoft.com/office/drawing/2014/main" id="{8CA8E586-ECA6-2AFD-7AB8-4A62FACF9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535" y="2089733"/>
            <a:ext cx="914400" cy="914400"/>
          </a:xfrm>
          <a:prstGeom prst="rect">
            <a:avLst/>
          </a:prstGeom>
        </p:spPr>
      </p:pic>
      <p:pic>
        <p:nvPicPr>
          <p:cNvPr id="6" name="Graphic 5" descr="Clipboard outline">
            <a:extLst>
              <a:ext uri="{FF2B5EF4-FFF2-40B4-BE49-F238E27FC236}">
                <a16:creationId xmlns:a16="http://schemas.microsoft.com/office/drawing/2014/main" id="{193DE35E-4FF2-5A4C-E8A4-F87F718DD2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32234" y="2279464"/>
            <a:ext cx="566549" cy="566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1D661-579A-D38A-A99A-0ABBE18A6D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4152" y="2264956"/>
            <a:ext cx="1866796" cy="6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otating Earth globe on wood stand">
            <a:extLst>
              <a:ext uri="{FF2B5EF4-FFF2-40B4-BE49-F238E27FC236}">
                <a16:creationId xmlns:a16="http://schemas.microsoft.com/office/drawing/2014/main" id="{6AA64C2A-0BA3-1F1F-755C-508C6E21A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-1" b="-1"/>
          <a:stretch/>
        </p:blipFill>
        <p:spPr>
          <a:xfrm>
            <a:off x="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05F11-927F-9461-7985-B9B49FBA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222" y="1672682"/>
            <a:ext cx="6858000" cy="2800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 err="1">
                <a:solidFill>
                  <a:srgbClr val="FFFFFF"/>
                </a:solidFill>
                <a:latin typeface="+mj-lt"/>
                <a:cs typeface="+mj-cs"/>
              </a:rPr>
              <a:t>Calidades</a:t>
            </a:r>
            <a:b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+mj-lt"/>
                <a:cs typeface="+mj-cs"/>
              </a:rPr>
              <a:t>aceptadas</a:t>
            </a:r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+mj-lt"/>
                <a:cs typeface="+mj-cs"/>
              </a:rPr>
              <a:t>globalmente</a:t>
            </a:r>
            <a:endParaRPr lang="en-US" sz="60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954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314713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050"/>
            <a:ext cx="8995718" cy="1325563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Cúales</a:t>
            </a:r>
            <a:r>
              <a:rPr lang="en-US" dirty="0"/>
              <a:t> son las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buena</a:t>
            </a:r>
            <a:r>
              <a:rPr lang="en-US" dirty="0"/>
              <a:t> </a:t>
            </a:r>
            <a:r>
              <a:rPr lang="en-US" dirty="0" err="1"/>
              <a:t>traducción</a:t>
            </a:r>
            <a:r>
              <a:rPr lang="en-US" dirty="0"/>
              <a:t>?</a:t>
            </a:r>
          </a:p>
        </p:txBody>
      </p:sp>
      <p:pic>
        <p:nvPicPr>
          <p:cNvPr id="5" name="Picture 4" descr="Woman in a library">
            <a:extLst>
              <a:ext uri="{FF2B5EF4-FFF2-40B4-BE49-F238E27FC236}">
                <a16:creationId xmlns:a16="http://schemas.microsoft.com/office/drawing/2014/main" id="{8AF66C6A-C282-8A55-7E9A-8F4A9367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7" r="13098" b="27745"/>
          <a:stretch/>
        </p:blipFill>
        <p:spPr>
          <a:xfrm>
            <a:off x="2948910" y="1712075"/>
            <a:ext cx="3246180" cy="3387819"/>
          </a:xfrm>
          <a:prstGeom prst="roundRect">
            <a:avLst/>
          </a:prstGeom>
          <a:ln w="57150">
            <a:solidFill>
              <a:srgbClr val="B95659"/>
            </a:solidFill>
          </a:ln>
        </p:spPr>
      </p:pic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55DA3522-7C2A-5DA4-1A8B-0C0E9EBBE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58" y="1197147"/>
            <a:ext cx="2760463" cy="166778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62E9C-F08C-2F8A-E2FE-493D7EADF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57" y="1350882"/>
            <a:ext cx="1365421" cy="128931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690595-F18E-01D4-9882-07B63913779E}"/>
              </a:ext>
            </a:extLst>
          </p:cNvPr>
          <p:cNvSpPr/>
          <p:nvPr/>
        </p:nvSpPr>
        <p:spPr>
          <a:xfrm>
            <a:off x="3300850" y="2993612"/>
            <a:ext cx="518984" cy="4636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500362-2F24-1AF0-F568-91312B0D0635}"/>
              </a:ext>
            </a:extLst>
          </p:cNvPr>
          <p:cNvSpPr/>
          <p:nvPr/>
        </p:nvSpPr>
        <p:spPr>
          <a:xfrm>
            <a:off x="6241325" y="3009529"/>
            <a:ext cx="518984" cy="4636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E09CEA-BCB0-7D54-0EF6-07A60DADA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88" y="3075154"/>
            <a:ext cx="342908" cy="32379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572946-4A32-B99A-A8DF-D53B9391E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70" y="3103232"/>
            <a:ext cx="342908" cy="323795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757D08A-490F-208E-9956-8EA3619BFF75}"/>
              </a:ext>
            </a:extLst>
          </p:cNvPr>
          <p:cNvSpPr txBox="1"/>
          <p:nvPr/>
        </p:nvSpPr>
        <p:spPr>
          <a:xfrm>
            <a:off x="3889289" y="3024640"/>
            <a:ext cx="210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Definiciones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EE9634-47C0-F6C7-882C-49D64823656F}"/>
              </a:ext>
            </a:extLst>
          </p:cNvPr>
          <p:cNvSpPr txBox="1"/>
          <p:nvPr/>
        </p:nvSpPr>
        <p:spPr>
          <a:xfrm>
            <a:off x="6814884" y="2993612"/>
            <a:ext cx="210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Preguntas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9841F3-9007-3351-BF35-09E09215E7A4}"/>
              </a:ext>
            </a:extLst>
          </p:cNvPr>
          <p:cNvSpPr txBox="1"/>
          <p:nvPr/>
        </p:nvSpPr>
        <p:spPr>
          <a:xfrm>
            <a:off x="6241325" y="348685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B40B78-1C98-CB37-6B8B-69C6274C4433}"/>
              </a:ext>
            </a:extLst>
          </p:cNvPr>
          <p:cNvSpPr txBox="1"/>
          <p:nvPr/>
        </p:nvSpPr>
        <p:spPr>
          <a:xfrm>
            <a:off x="3487136" y="385563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309B9-813B-D869-20A7-7AB4200F265A}"/>
              </a:ext>
            </a:extLst>
          </p:cNvPr>
          <p:cNvSpPr txBox="1"/>
          <p:nvPr/>
        </p:nvSpPr>
        <p:spPr>
          <a:xfrm>
            <a:off x="3487136" y="348630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F52FD-8F05-DA23-1877-CC6A1DC499DD}"/>
              </a:ext>
            </a:extLst>
          </p:cNvPr>
          <p:cNvSpPr txBox="1"/>
          <p:nvPr/>
        </p:nvSpPr>
        <p:spPr>
          <a:xfrm>
            <a:off x="6241325" y="423489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9C8293-EED3-D361-25FC-886D0677EF26}"/>
              </a:ext>
            </a:extLst>
          </p:cNvPr>
          <p:cNvSpPr txBox="1"/>
          <p:nvPr/>
        </p:nvSpPr>
        <p:spPr>
          <a:xfrm>
            <a:off x="6241325" y="385460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D41FFA-E9B0-F442-1A55-5C831263DE0B}"/>
              </a:ext>
            </a:extLst>
          </p:cNvPr>
          <p:cNvSpPr txBox="1"/>
          <p:nvPr/>
        </p:nvSpPr>
        <p:spPr>
          <a:xfrm>
            <a:off x="3503845" y="423015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784E481-1DB4-2B06-DBA5-C52E91179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Evaluación</a:t>
            </a:r>
            <a:r>
              <a:rPr lang="en-US" dirty="0"/>
              <a:t> de Calidad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0241A-4186-A412-E97D-B7B90D93B878}"/>
              </a:ext>
            </a:extLst>
          </p:cNvPr>
          <p:cNvSpPr txBox="1"/>
          <p:nvPr/>
        </p:nvSpPr>
        <p:spPr>
          <a:xfrm>
            <a:off x="3489667" y="4620230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50EF4-793A-FD06-E842-5601D067506F}"/>
              </a:ext>
            </a:extLst>
          </p:cNvPr>
          <p:cNvSpPr txBox="1"/>
          <p:nvPr/>
        </p:nvSpPr>
        <p:spPr>
          <a:xfrm>
            <a:off x="3503845" y="502777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ACA0D-8A95-C053-8D71-297A93A20E21}"/>
              </a:ext>
            </a:extLst>
          </p:cNvPr>
          <p:cNvSpPr txBox="1"/>
          <p:nvPr/>
        </p:nvSpPr>
        <p:spPr>
          <a:xfrm>
            <a:off x="3487136" y="5452024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CFB414-3BCF-B2ED-3678-5250D6B992A4}"/>
              </a:ext>
            </a:extLst>
          </p:cNvPr>
          <p:cNvSpPr txBox="1"/>
          <p:nvPr/>
        </p:nvSpPr>
        <p:spPr>
          <a:xfrm>
            <a:off x="3487136" y="5840653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86480-ED2B-BA46-AD6B-176982988375}"/>
              </a:ext>
            </a:extLst>
          </p:cNvPr>
          <p:cNvSpPr txBox="1"/>
          <p:nvPr/>
        </p:nvSpPr>
        <p:spPr>
          <a:xfrm>
            <a:off x="207432" y="3362720"/>
            <a:ext cx="318145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/>
              <a:t>Precisa</a:t>
            </a:r>
          </a:p>
          <a:p>
            <a:pPr>
              <a:lnSpc>
                <a:spcPct val="150000"/>
              </a:lnSpc>
            </a:pPr>
            <a:r>
              <a:rPr lang="es-ES_tradnl" b="1" dirty="0"/>
              <a:t>Estilo correcto</a:t>
            </a:r>
          </a:p>
          <a:p>
            <a:pPr>
              <a:lnSpc>
                <a:spcPct val="150000"/>
              </a:lnSpc>
            </a:pPr>
            <a:r>
              <a:rPr lang="es-ES_tradnl" b="1" dirty="0"/>
              <a:t>Clara</a:t>
            </a:r>
          </a:p>
          <a:p>
            <a:pPr>
              <a:lnSpc>
                <a:spcPct val="150000"/>
              </a:lnSpc>
            </a:pPr>
            <a:r>
              <a:rPr lang="es-ES_tradnl" b="1" dirty="0"/>
              <a:t>Natural</a:t>
            </a:r>
          </a:p>
          <a:p>
            <a:pPr>
              <a:lnSpc>
                <a:spcPct val="150000"/>
              </a:lnSpc>
            </a:pPr>
            <a:r>
              <a:rPr lang="es-ES_tradnl" b="1" dirty="0"/>
              <a:t>Fiel</a:t>
            </a:r>
          </a:p>
          <a:p>
            <a:pPr>
              <a:lnSpc>
                <a:spcPct val="150000"/>
              </a:lnSpc>
            </a:pPr>
            <a:r>
              <a:rPr lang="es-ES_tradnl" b="1" dirty="0"/>
              <a:t>Histórica</a:t>
            </a:r>
          </a:p>
          <a:p>
            <a:pPr>
              <a:lnSpc>
                <a:spcPct val="150000"/>
              </a:lnSpc>
            </a:pPr>
            <a:r>
              <a:rPr lang="es-ES_tradnl" b="1" dirty="0"/>
              <a:t>Gramaticalmente correcta</a:t>
            </a:r>
          </a:p>
          <a:p>
            <a:pPr>
              <a:lnSpc>
                <a:spcPct val="150000"/>
              </a:lnSpc>
            </a:pPr>
            <a:r>
              <a:rPr lang="es-ES_tradnl" b="1" dirty="0"/>
              <a:t>Otras calidades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81211-420F-7A68-41D6-FB2CF9FAC1E7}"/>
              </a:ext>
            </a:extLst>
          </p:cNvPr>
          <p:cNvSpPr txBox="1"/>
          <p:nvPr/>
        </p:nvSpPr>
        <p:spPr>
          <a:xfrm>
            <a:off x="6241325" y="4635302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70FD5-8B1C-8A5E-7016-5CA9FE07D954}"/>
              </a:ext>
            </a:extLst>
          </p:cNvPr>
          <p:cNvSpPr txBox="1"/>
          <p:nvPr/>
        </p:nvSpPr>
        <p:spPr>
          <a:xfrm>
            <a:off x="6241325" y="5022479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2F19D-244C-4FC6-76BE-3C1F724F5B10}"/>
              </a:ext>
            </a:extLst>
          </p:cNvPr>
          <p:cNvSpPr txBox="1"/>
          <p:nvPr/>
        </p:nvSpPr>
        <p:spPr>
          <a:xfrm>
            <a:off x="6241325" y="541172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36902-4F3B-0472-8404-AEDB31592EFB}"/>
              </a:ext>
            </a:extLst>
          </p:cNvPr>
          <p:cNvSpPr txBox="1"/>
          <p:nvPr/>
        </p:nvSpPr>
        <p:spPr>
          <a:xfrm>
            <a:off x="6241325" y="5847285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pic>
        <p:nvPicPr>
          <p:cNvPr id="14" name="Picture 13" descr="Rotating Earth globe on wood stand">
            <a:extLst>
              <a:ext uri="{FF2B5EF4-FFF2-40B4-BE49-F238E27FC236}">
                <a16:creationId xmlns:a16="http://schemas.microsoft.com/office/drawing/2014/main" id="{6DCCC723-08B6-D981-4AEC-D53A909A0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" y="1211192"/>
            <a:ext cx="2989962" cy="21282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B6FA07-06FB-6A9D-9629-17F9D8BFD9AF}"/>
              </a:ext>
            </a:extLst>
          </p:cNvPr>
          <p:cNvSpPr txBox="1"/>
          <p:nvPr/>
        </p:nvSpPr>
        <p:spPr>
          <a:xfrm>
            <a:off x="752220" y="2011144"/>
            <a:ext cx="1630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Calidades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7A06A-DB9B-1D3D-8285-77B255DA8EB3}"/>
              </a:ext>
            </a:extLst>
          </p:cNvPr>
          <p:cNvSpPr txBox="1"/>
          <p:nvPr/>
        </p:nvSpPr>
        <p:spPr>
          <a:xfrm>
            <a:off x="3487136" y="621661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E4C164-CDCB-B5AE-0375-8DE66421FACD}"/>
              </a:ext>
            </a:extLst>
          </p:cNvPr>
          <p:cNvSpPr txBox="1"/>
          <p:nvPr/>
        </p:nvSpPr>
        <p:spPr>
          <a:xfrm>
            <a:off x="6250578" y="6216617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511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4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0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2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4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600"/>
                            </p:stCondLst>
                            <p:childTnLst>
                              <p:par>
                                <p:cTn id="9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8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4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4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  <p:bldP spid="30" grpId="0"/>
      <p:bldP spid="31" grpId="0"/>
      <p:bldP spid="33" grpId="0"/>
      <p:bldP spid="34" grpId="0"/>
      <p:bldP spid="36" grpId="0"/>
      <p:bldP spid="37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1" grpId="0"/>
      <p:bldP spid="13" grpId="0"/>
      <p:bldP spid="15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err="1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rPr>
              <a:t>Inténtalo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2916562" y="4197676"/>
            <a:ext cx="322842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Genera </a:t>
            </a:r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tu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guía</a:t>
            </a:r>
            <a:endParaRPr lang="en-US" sz="2400" b="1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110592" y="4197676"/>
            <a:ext cx="292281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Mateo 1:18–25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F933C-1472-8C90-827D-428A4D21EA6B}"/>
              </a:ext>
            </a:extLst>
          </p:cNvPr>
          <p:cNvSpPr txBox="1"/>
          <p:nvPr/>
        </p:nvSpPr>
        <p:spPr>
          <a:xfrm>
            <a:off x="2168610" y="4819620"/>
            <a:ext cx="4806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95659"/>
                </a:solidFill>
              </a:rPr>
              <a:t>¿</a:t>
            </a:r>
            <a:r>
              <a:rPr lang="en-US" sz="2400" b="1" dirty="0" err="1">
                <a:solidFill>
                  <a:srgbClr val="B95659"/>
                </a:solidFill>
              </a:rPr>
              <a:t>Cómo</a:t>
            </a:r>
            <a:r>
              <a:rPr lang="en-US" sz="2400" b="1" dirty="0">
                <a:solidFill>
                  <a:srgbClr val="B95659"/>
                </a:solidFill>
              </a:rPr>
              <a:t> le </a:t>
            </a:r>
            <a:r>
              <a:rPr lang="en-US" sz="2400" b="1" dirty="0" err="1">
                <a:solidFill>
                  <a:srgbClr val="B95659"/>
                </a:solidFill>
              </a:rPr>
              <a:t>fue</a:t>
            </a:r>
            <a:r>
              <a:rPr lang="en-US" sz="2400" b="1" dirty="0">
                <a:solidFill>
                  <a:srgbClr val="B95659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C2230-1E1B-931A-F324-059B055C02DE}"/>
              </a:ext>
            </a:extLst>
          </p:cNvPr>
          <p:cNvSpPr txBox="1"/>
          <p:nvPr/>
        </p:nvSpPr>
        <p:spPr>
          <a:xfrm>
            <a:off x="2999014" y="1416437"/>
            <a:ext cx="3145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err="1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rPr>
              <a:t>Inténtalo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7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9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9E52CE-F027-4BDD-87E2-392745533EEF}"/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f9e8f7b-edc3-48d8-b0f6-325d38f0409f"/>
    <ds:schemaRef ds:uri="dd208db9-1446-42c5-a2ba-6edb048d778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6177</TotalTime>
  <Words>92</Words>
  <Application>Microsoft Macintosh PowerPoint</Application>
  <PresentationFormat>On-screen Show (4:3)</PresentationFormat>
  <Paragraphs>51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¿Ya está listo para usarse?</vt:lpstr>
      <vt:lpstr>Calidades  aceptadas globalmente</vt:lpstr>
      <vt:lpstr>¿Cúales son las características  de una buena traducción?</vt:lpstr>
      <vt:lpstr>Guía de Evaluación de Calidad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241</cp:revision>
  <dcterms:created xsi:type="dcterms:W3CDTF">2019-03-18T18:21:25Z</dcterms:created>
  <dcterms:modified xsi:type="dcterms:W3CDTF">2023-10-26T16:32:52Z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